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dc55352f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dc55352f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4dc55352ff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4dc55352ff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dc55352ff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4dc55352ff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dc55352f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4dc55352f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dc55352ff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4dc55352ff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dc55352f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dc55352f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dc55352ff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4dc55352ff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4dc55352ff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4dc55352ff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4dc55352f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4dc55352f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dc55352f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dc55352f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dc55352f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dc55352f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4dc55352ff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4dc55352ff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4dc55352f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4dc55352f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dc55352f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dc55352f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4dc55352f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4dc55352f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dc55352f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dc55352f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dc55352f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dc55352f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8167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/>
              <a:t>Bottleneck-Gated Segmentation Network</a:t>
            </a:r>
            <a:endParaRPr b="1" sz="33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228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-GB" sz="1782"/>
              <a:t>Efficient Conditional Decoder Activation for Semantic Segmentation</a:t>
            </a:r>
            <a:br>
              <a:rPr lang="en-GB" sz="1782"/>
            </a:br>
            <a:endParaRPr sz="1782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682"/>
          </a:p>
        </p:txBody>
      </p:sp>
      <p:sp>
        <p:nvSpPr>
          <p:cNvPr id="87" name="Google Shape;87;p13"/>
          <p:cNvSpPr txBox="1"/>
          <p:nvPr/>
        </p:nvSpPr>
        <p:spPr>
          <a:xfrm>
            <a:off x="694800" y="4029450"/>
            <a:ext cx="2703600" cy="10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Bhoumik Patidar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22110049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Stage Gating</a:t>
            </a:r>
            <a:endParaRPr/>
          </a:p>
        </p:txBody>
      </p:sp>
      <p:pic>
        <p:nvPicPr>
          <p:cNvPr id="143" name="Google Shape;143;p22" title="Screenshot 2025-04-21 at 4.25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800"/>
            <a:ext cx="8262851" cy="327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 title="Screenshot 2025-04-21 at 4.26.1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800"/>
            <a:ext cx="8036287" cy="38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Stage Gating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Landcover.ai Dataset</a:t>
            </a:r>
            <a:endParaRPr/>
          </a:p>
        </p:txBody>
      </p:sp>
      <p:pic>
        <p:nvPicPr>
          <p:cNvPr id="155" name="Google Shape;155;p24" title="Screenshot 2025-04-21 at 4.44.5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7404705" cy="38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Vanilla Unet (Per Class IoU)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Background: 0.8911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Building: </a:t>
            </a: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0.7145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Woodland: 0.8660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Water: 0.8362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Road: 0.5624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BGS-Net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Building IoU (on those patches): </a:t>
            </a: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0.6981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images processed: </a:t>
            </a: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1 602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containing buildings: </a:t>
            </a: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230</a:t>
            </a: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where decoder executed: </a:t>
            </a: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695</a:t>
            </a: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(43.38 %)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p25" title="Screenshot 2025-04-21 at 5.15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4925" y="3036300"/>
            <a:ext cx="1949824" cy="216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 Overload Analysis</a:t>
            </a:r>
            <a:endParaRPr/>
          </a:p>
        </p:txBody>
      </p:sp>
      <p:sp>
        <p:nvSpPr>
          <p:cNvPr id="169" name="Google Shape;169;p26"/>
          <p:cNvSpPr txBox="1"/>
          <p:nvPr/>
        </p:nvSpPr>
        <p:spPr>
          <a:xfrm>
            <a:off x="464225" y="1039800"/>
            <a:ext cx="7927500" cy="3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Channel Mean Calculations</a:t>
            </a:r>
            <a:r>
              <a:rPr lang="en-GB" sz="1600"/>
              <a:t>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For each patch: 3 building channels × 32×32 spatial dimensions = 3,072 operations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For forest detection: 6 forest channels × 32×32 = 6,144 operations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Total mean calculations: ~9,216 operations per patch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Total Computational Overhead</a:t>
            </a:r>
            <a:r>
              <a:rPr lang="en-GB" sz="1600"/>
              <a:t>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Approximately 9,233 operations per patch (less than 0.001% of decoder computations)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Compared to decoder with few billion operations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Benefits</a:t>
            </a:r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Separate Encode vs. Decode: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Always execute the lightweight encoder and bottleneck stages on every patch, but invoke the costly decoder only for patches likely to contain targets.</a:t>
            </a:r>
            <a:endParaRPr sz="13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Same Quality Segmentation For ROI (</a:t>
            </a:r>
            <a:r>
              <a:rPr lang="en-GB" sz="1400"/>
              <a:t>Over methods like knowledge distillation)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No Full‑Model Retraining Required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Negligible Inference Overhead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Superior to Trainable Early‑Exit Mechanisms (</a:t>
            </a:r>
            <a:r>
              <a:rPr lang="en-GB" sz="1400"/>
              <a:t>Unlike multi‑exit segmentation networks</a:t>
            </a:r>
            <a:r>
              <a:rPr b="1" lang="en-GB" sz="1400"/>
              <a:t>)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400"/>
              <a:t>Top with existing methods</a:t>
            </a:r>
            <a:endParaRPr b="1"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2​​×Cin​×Cout​×K2×HWops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for features [512,256,128,64][512,256,128,64][512,256,128,64]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54 fi2{_i}^{2}i​2Hi{_i}i​Wi{_i}i​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16fi2​Hi​Wi​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Encoder Path (Always Executed)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Series of convolutional blocks with downsampling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block contains: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3×3 convolutional layers with BatchNorm and ReLU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MaxPooling for downsampling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dimensions typically follow a pattern like [64, 128, 256, 512]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Skip connections are stored for later use in the decoder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Bottleneck (Always Executed)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deepest part of the network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Double convolution with the highest number of features (e.g., 1024)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Contains the most compressed representation of the image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Conditional Decision Logic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Analyzes specific channels in the bottleneck features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Calculates mean activation for key channels (e.g., channels 937, 117, 640)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Compares activations against pre-determined thresholds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 a second filter to identify forest false alarms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Decides whether each image in the batch needs decoder processing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Decoder Path (Conditionally Executed)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runs for images containing buildings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Series of upsampling blocks with skip connections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block contains: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Transposed convolution for upsampling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Concatenation with corresponding skip connection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3×3 convolutional layers with BatchNorm and ReLU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dimensions decrease back down (e.g., 512→256→128→64)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 Layer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images with buildings: full segmentation from decoder output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images without buildings: simplified output with background class only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1×1 convolution to produce final class probabilities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 dimensions: [batch_size, num_classes, height, width]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Targeting </a:t>
            </a:r>
            <a:r>
              <a:rPr b="1" lang="en-GB" sz="1500"/>
              <a:t>large-scale semantic segmentation</a:t>
            </a:r>
            <a:r>
              <a:rPr lang="en-GB" sz="1500"/>
              <a:t> workloads.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Dataset‑Level Sparsity: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Regions of interest (ROIs) often occupy only a small fraction of total patches across large image datasets, making most decoder invocations superfluous.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Uniform Decoder Processing: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Off‑the‑shelf encoder–decoder architectures apply identical decoding operations to every spatial patch, regardless of semantic content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Redundant Compute &amp; Latency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1078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Landcover.ai Satellite Imagery Dataset </a:t>
            </a:r>
            <a:endParaRPr/>
          </a:p>
        </p:txBody>
      </p:sp>
      <p:pic>
        <p:nvPicPr>
          <p:cNvPr id="99" name="Google Shape;99;p15" title="Screenshot 2025-04-21 at 3.23.2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525" y="1839276"/>
            <a:ext cx="3009400" cy="304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title="Screenshot 2025-04-21 at 3.37.05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400" y="1804201"/>
            <a:ext cx="3944724" cy="312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408550" y="753500"/>
            <a:ext cx="6750600" cy="10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216 km sq (25 cm resolution)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Urban pixel ratio = 0.8 %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( 14% at 512*512 patch level)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Intuition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Bottleneck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compresses each patch into a compact, information‑rich representation, allowing us to rapidly assess whether it is likely to contain the target class without running the full decoder.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</a:t>
            </a: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thresholding </a:t>
            </a: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minimal computation </a:t>
            </a: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statistics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(channel means) on this bottleneck encoding, we selectively activate the expensive decoder only for patches predicted to hold the region of interest.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Bottleneck‑Gated Segmentation Network (BGS‑Net)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Introduce a gating module at the U‑Net bottleneck that evaluates lightweight feature‑map statistics to decide decoder execution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End‑to‑End Pipeline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Encode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all patches through the U‑Net encoder → bottleneck features</a:t>
            </a:r>
            <a:b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Gate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using channel‑mean thresholds on selected bottleneck channels</a:t>
            </a:r>
            <a:b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Conditional Decode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only the gated subset of patches; fill others with background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Vanilla Unet -&gt; BGS-Net</a:t>
            </a:r>
            <a:endParaRPr/>
          </a:p>
        </p:txBody>
      </p:sp>
      <p:pic>
        <p:nvPicPr>
          <p:cNvPr id="119" name="Google Shape;119;p18" title="Screenshot 2025-04-21 at 3.46.3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51" y="1017800"/>
            <a:ext cx="5277974" cy="34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Threshold Determination</a:t>
            </a:r>
            <a:endParaRPr/>
          </a:p>
        </p:txBody>
      </p:sp>
      <p:pic>
        <p:nvPicPr>
          <p:cNvPr id="125" name="Google Shape;125;p19" title="Screenshot 2025-04-21 at 4.07.4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75" y="1017800"/>
            <a:ext cx="8649775" cy="39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Threshold Determination</a:t>
            </a:r>
            <a:endParaRPr/>
          </a:p>
        </p:txBody>
      </p:sp>
      <p:pic>
        <p:nvPicPr>
          <p:cNvPr id="131" name="Google Shape;131;p20" title="Screenshot 2025-04-21 at 4.19.20 PM.png"/>
          <p:cNvPicPr preferRelativeResize="0"/>
          <p:nvPr/>
        </p:nvPicPr>
        <p:blipFill rotWithShape="1">
          <a:blip r:embed="rId3">
            <a:alphaModFix/>
          </a:blip>
          <a:srcRect b="-1399" l="-3050" r="3050" t="1400"/>
          <a:stretch/>
        </p:blipFill>
        <p:spPr>
          <a:xfrm>
            <a:off x="256075" y="1017800"/>
            <a:ext cx="7881173" cy="405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Inference</a:t>
            </a:r>
            <a:r>
              <a:rPr lang="en-GB"/>
              <a:t> Logic</a:t>
            </a:r>
            <a:endParaRPr/>
          </a:p>
        </p:txBody>
      </p:sp>
      <p:pic>
        <p:nvPicPr>
          <p:cNvPr id="137" name="Google Shape;137;p21" title="Screenshot 2025-04-21 at 4.21.4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50" y="1017800"/>
            <a:ext cx="7817849" cy="267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